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8" r:id="rId3"/>
    <p:sldId id="269" r:id="rId4"/>
    <p:sldId id="268" r:id="rId5"/>
    <p:sldId id="270" r:id="rId6"/>
    <p:sldId id="266" r:id="rId7"/>
    <p:sldId id="265" r:id="rId8"/>
    <p:sldId id="264" r:id="rId9"/>
    <p:sldId id="263" r:id="rId10"/>
    <p:sldId id="262" r:id="rId11"/>
    <p:sldId id="261" r:id="rId12"/>
    <p:sldId id="260" r:id="rId13"/>
    <p:sldId id="274" r:id="rId14"/>
    <p:sldId id="273" r:id="rId15"/>
    <p:sldId id="258" r:id="rId16"/>
    <p:sldId id="257" r:id="rId17"/>
  </p:sldIdLst>
  <p:sldSz cx="6858000" cy="9144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2" d="100"/>
          <a:sy n="52" d="100"/>
        </p:scale>
        <p:origin x="2292" y="90"/>
      </p:cViewPr>
      <p:guideLst>
        <p:guide orient="horz" pos="2880"/>
        <p:guide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14350" y="2840569"/>
            <a:ext cx="5829300" cy="1960033"/>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CF94D06C-9B50-461C-B3D5-3EE30EACDAD7}" type="datetimeFigureOut">
              <a:rPr lang="ru-RU" smtClean="0"/>
              <a:t>15.05.2018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A62CC34-7B93-4666-B112-CBE52979555D}" type="slidenum">
              <a:rPr lang="ru-RU" smtClean="0"/>
              <a:t>‹#›</a:t>
            </a:fld>
            <a:endParaRPr lang="ru-RU"/>
          </a:p>
        </p:txBody>
      </p:sp>
    </p:spTree>
    <p:extLst>
      <p:ext uri="{BB962C8B-B14F-4D97-AF65-F5344CB8AC3E}">
        <p14:creationId xmlns:p14="http://schemas.microsoft.com/office/powerpoint/2010/main" val="28643144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F94D06C-9B50-461C-B3D5-3EE30EACDAD7}" type="datetimeFigureOut">
              <a:rPr lang="ru-RU" smtClean="0"/>
              <a:t>15.05.2018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A62CC34-7B93-4666-B112-CBE52979555D}" type="slidenum">
              <a:rPr lang="ru-RU" smtClean="0"/>
              <a:t>‹#›</a:t>
            </a:fld>
            <a:endParaRPr lang="ru-RU"/>
          </a:p>
        </p:txBody>
      </p:sp>
    </p:spTree>
    <p:extLst>
      <p:ext uri="{BB962C8B-B14F-4D97-AF65-F5344CB8AC3E}">
        <p14:creationId xmlns:p14="http://schemas.microsoft.com/office/powerpoint/2010/main" val="2794570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3729037" y="488951"/>
            <a:ext cx="1157288" cy="104013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257176" y="488951"/>
            <a:ext cx="3357563" cy="104013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F94D06C-9B50-461C-B3D5-3EE30EACDAD7}" type="datetimeFigureOut">
              <a:rPr lang="ru-RU" smtClean="0"/>
              <a:t>15.05.2018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A62CC34-7B93-4666-B112-CBE52979555D}" type="slidenum">
              <a:rPr lang="ru-RU" smtClean="0"/>
              <a:t>‹#›</a:t>
            </a:fld>
            <a:endParaRPr lang="ru-RU"/>
          </a:p>
        </p:txBody>
      </p:sp>
    </p:spTree>
    <p:extLst>
      <p:ext uri="{BB962C8B-B14F-4D97-AF65-F5344CB8AC3E}">
        <p14:creationId xmlns:p14="http://schemas.microsoft.com/office/powerpoint/2010/main" val="22497511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F94D06C-9B50-461C-B3D5-3EE30EACDAD7}" type="datetimeFigureOut">
              <a:rPr lang="ru-RU" smtClean="0"/>
              <a:t>15.05.2018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A62CC34-7B93-4666-B112-CBE52979555D}" type="slidenum">
              <a:rPr lang="ru-RU" smtClean="0"/>
              <a:t>‹#›</a:t>
            </a:fld>
            <a:endParaRPr lang="ru-RU"/>
          </a:p>
        </p:txBody>
      </p:sp>
    </p:spTree>
    <p:extLst>
      <p:ext uri="{BB962C8B-B14F-4D97-AF65-F5344CB8AC3E}">
        <p14:creationId xmlns:p14="http://schemas.microsoft.com/office/powerpoint/2010/main" val="11871137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1735" y="5875867"/>
            <a:ext cx="5829300" cy="1816100"/>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541735" y="3875620"/>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CF94D06C-9B50-461C-B3D5-3EE30EACDAD7}" type="datetimeFigureOut">
              <a:rPr lang="ru-RU" smtClean="0"/>
              <a:t>15.05.2018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A62CC34-7B93-4666-B112-CBE52979555D}" type="slidenum">
              <a:rPr lang="ru-RU" smtClean="0"/>
              <a:t>‹#›</a:t>
            </a:fld>
            <a:endParaRPr lang="ru-RU"/>
          </a:p>
        </p:txBody>
      </p:sp>
    </p:spTree>
    <p:extLst>
      <p:ext uri="{BB962C8B-B14F-4D97-AF65-F5344CB8AC3E}">
        <p14:creationId xmlns:p14="http://schemas.microsoft.com/office/powerpoint/2010/main" val="13568847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342900" y="2133602"/>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3486150" y="2133602"/>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CF94D06C-9B50-461C-B3D5-3EE30EACDAD7}" type="datetimeFigureOut">
              <a:rPr lang="ru-RU" smtClean="0"/>
              <a:t>15.05.2018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A62CC34-7B93-4666-B112-CBE52979555D}" type="slidenum">
              <a:rPr lang="ru-RU" smtClean="0"/>
              <a:t>‹#›</a:t>
            </a:fld>
            <a:endParaRPr lang="ru-RU"/>
          </a:p>
        </p:txBody>
      </p:sp>
    </p:spTree>
    <p:extLst>
      <p:ext uri="{BB962C8B-B14F-4D97-AF65-F5344CB8AC3E}">
        <p14:creationId xmlns:p14="http://schemas.microsoft.com/office/powerpoint/2010/main" val="41956307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342901"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342901"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3483770"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3483770"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CF94D06C-9B50-461C-B3D5-3EE30EACDAD7}" type="datetimeFigureOut">
              <a:rPr lang="ru-RU" smtClean="0"/>
              <a:t>15.05.2018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DA62CC34-7B93-4666-B112-CBE52979555D}" type="slidenum">
              <a:rPr lang="ru-RU" smtClean="0"/>
              <a:t>‹#›</a:t>
            </a:fld>
            <a:endParaRPr lang="ru-RU"/>
          </a:p>
        </p:txBody>
      </p:sp>
    </p:spTree>
    <p:extLst>
      <p:ext uri="{BB962C8B-B14F-4D97-AF65-F5344CB8AC3E}">
        <p14:creationId xmlns:p14="http://schemas.microsoft.com/office/powerpoint/2010/main" val="29791475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CF94D06C-9B50-461C-B3D5-3EE30EACDAD7}" type="datetimeFigureOut">
              <a:rPr lang="ru-RU" smtClean="0"/>
              <a:t>15.05.2018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DA62CC34-7B93-4666-B112-CBE52979555D}" type="slidenum">
              <a:rPr lang="ru-RU" smtClean="0"/>
              <a:t>‹#›</a:t>
            </a:fld>
            <a:endParaRPr lang="ru-RU"/>
          </a:p>
        </p:txBody>
      </p:sp>
    </p:spTree>
    <p:extLst>
      <p:ext uri="{BB962C8B-B14F-4D97-AF65-F5344CB8AC3E}">
        <p14:creationId xmlns:p14="http://schemas.microsoft.com/office/powerpoint/2010/main" val="925711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CF94D06C-9B50-461C-B3D5-3EE30EACDAD7}" type="datetimeFigureOut">
              <a:rPr lang="ru-RU" smtClean="0"/>
              <a:t>15.05.2018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DA62CC34-7B93-4666-B112-CBE52979555D}" type="slidenum">
              <a:rPr lang="ru-RU" smtClean="0"/>
              <a:t>‹#›</a:t>
            </a:fld>
            <a:endParaRPr lang="ru-RU"/>
          </a:p>
        </p:txBody>
      </p:sp>
    </p:spTree>
    <p:extLst>
      <p:ext uri="{BB962C8B-B14F-4D97-AF65-F5344CB8AC3E}">
        <p14:creationId xmlns:p14="http://schemas.microsoft.com/office/powerpoint/2010/main" val="37339707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1" y="364067"/>
            <a:ext cx="2256235" cy="154940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2681288" y="364069"/>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342901" y="1913469"/>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CF94D06C-9B50-461C-B3D5-3EE30EACDAD7}" type="datetimeFigureOut">
              <a:rPr lang="ru-RU" smtClean="0"/>
              <a:t>15.05.2018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A62CC34-7B93-4666-B112-CBE52979555D}" type="slidenum">
              <a:rPr lang="ru-RU" smtClean="0"/>
              <a:t>‹#›</a:t>
            </a:fld>
            <a:endParaRPr lang="ru-RU"/>
          </a:p>
        </p:txBody>
      </p:sp>
    </p:spTree>
    <p:extLst>
      <p:ext uri="{BB962C8B-B14F-4D97-AF65-F5344CB8AC3E}">
        <p14:creationId xmlns:p14="http://schemas.microsoft.com/office/powerpoint/2010/main" val="31553160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44216" y="6400801"/>
            <a:ext cx="4114800" cy="755651"/>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344216" y="7156452"/>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CF94D06C-9B50-461C-B3D5-3EE30EACDAD7}" type="datetimeFigureOut">
              <a:rPr lang="ru-RU" smtClean="0"/>
              <a:t>15.05.2018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A62CC34-7B93-4666-B112-CBE52979555D}" type="slidenum">
              <a:rPr lang="ru-RU" smtClean="0"/>
              <a:t>‹#›</a:t>
            </a:fld>
            <a:endParaRPr lang="ru-RU"/>
          </a:p>
        </p:txBody>
      </p:sp>
    </p:spTree>
    <p:extLst>
      <p:ext uri="{BB962C8B-B14F-4D97-AF65-F5344CB8AC3E}">
        <p14:creationId xmlns:p14="http://schemas.microsoft.com/office/powerpoint/2010/main" val="18278361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342900" y="2133602"/>
            <a:ext cx="6172200" cy="6034617"/>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342900" y="8475136"/>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CF94D06C-9B50-461C-B3D5-3EE30EACDAD7}" type="datetimeFigureOut">
              <a:rPr lang="ru-RU" smtClean="0"/>
              <a:t>15.05.2018</a:t>
            </a:fld>
            <a:endParaRPr lang="ru-RU"/>
          </a:p>
        </p:txBody>
      </p:sp>
      <p:sp>
        <p:nvSpPr>
          <p:cNvPr id="5" name="Нижний колонтитул 4"/>
          <p:cNvSpPr>
            <a:spLocks noGrp="1"/>
          </p:cNvSpPr>
          <p:nvPr>
            <p:ph type="ftr" sz="quarter" idx="3"/>
          </p:nvPr>
        </p:nvSpPr>
        <p:spPr>
          <a:xfrm>
            <a:off x="2343150" y="8475136"/>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4914900" y="8475136"/>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DA62CC34-7B93-4666-B112-CBE52979555D}" type="slidenum">
              <a:rPr lang="ru-RU" smtClean="0"/>
              <a:t>‹#›</a:t>
            </a:fld>
            <a:endParaRPr lang="ru-RU"/>
          </a:p>
        </p:txBody>
      </p:sp>
    </p:spTree>
    <p:extLst>
      <p:ext uri="{BB962C8B-B14F-4D97-AF65-F5344CB8AC3E}">
        <p14:creationId xmlns:p14="http://schemas.microsoft.com/office/powerpoint/2010/main" val="37433971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4" name="Picture 4" descr="Картинки по запросу рамк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858000" cy="9144000"/>
          </a:xfrm>
          <a:prstGeom prst="rect">
            <a:avLst/>
          </a:prstGeom>
          <a:noFill/>
          <a:extLst>
            <a:ext uri="{909E8E84-426E-40DD-AFC4-6F175D3DCCD1}">
              <a14:hiddenFill xmlns:a14="http://schemas.microsoft.com/office/drawing/2010/main">
                <a:solidFill>
                  <a:srgbClr val="FFFFFF"/>
                </a:solidFill>
              </a14:hiddenFill>
            </a:ext>
          </a:extLst>
        </p:spPr>
      </p:pic>
      <p:sp>
        <p:nvSpPr>
          <p:cNvPr id="7" name="Прямоугольник 6"/>
          <p:cNvSpPr/>
          <p:nvPr/>
        </p:nvSpPr>
        <p:spPr>
          <a:xfrm>
            <a:off x="836712" y="2267744"/>
            <a:ext cx="4833759" cy="2585323"/>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Картотека</a:t>
            </a:r>
          </a:p>
          <a:p>
            <a:pPr algn="ctr"/>
            <a:r>
              <a:rPr lang="ru-RU"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ru-RU"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упражнений </a:t>
            </a:r>
            <a:endParaRPr lang="ru-RU"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r>
              <a:rPr lang="ru-RU"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по </a:t>
            </a:r>
            <a:r>
              <a:rPr lang="ru-RU"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арт-терапии</a:t>
            </a:r>
          </a:p>
        </p:txBody>
      </p:sp>
    </p:spTree>
    <p:extLst>
      <p:ext uri="{BB962C8B-B14F-4D97-AF65-F5344CB8AC3E}">
        <p14:creationId xmlns:p14="http://schemas.microsoft.com/office/powerpoint/2010/main" val="28017760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Картинки по запросу рамк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2965"/>
            <a:ext cx="6858000" cy="449999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descr="Картинки по запросу рамк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677520"/>
            <a:ext cx="6858000" cy="446648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383847" y="297802"/>
            <a:ext cx="6120680" cy="3970318"/>
          </a:xfrm>
          <a:prstGeom prst="rect">
            <a:avLst/>
          </a:prstGeom>
        </p:spPr>
        <p:txBody>
          <a:bodyPr wrap="square">
            <a:spAutoFit/>
          </a:bodyPr>
          <a:lstStyle/>
          <a:p>
            <a:r>
              <a:rPr lang="ru-RU" u="sng" dirty="0">
                <a:solidFill>
                  <a:srgbClr val="FF0000"/>
                </a:solidFill>
              </a:rPr>
              <a:t>Игра «Двое с одним мелком»</a:t>
            </a:r>
            <a:endParaRPr lang="ru-RU" dirty="0">
              <a:solidFill>
                <a:srgbClr val="FF0000"/>
              </a:solidFill>
            </a:endParaRPr>
          </a:p>
          <a:p>
            <a:r>
              <a:rPr lang="ru-RU" b="1" dirty="0"/>
              <a:t>Цель</a:t>
            </a:r>
            <a:r>
              <a:rPr lang="ru-RU" dirty="0"/>
              <a:t>: развитие сотрудничества, налаживание психологического климата в группе.</a:t>
            </a:r>
          </a:p>
          <a:p>
            <a:r>
              <a:rPr lang="ru-RU" b="1" dirty="0"/>
              <a:t>Оборудование</a:t>
            </a:r>
            <a:r>
              <a:rPr lang="ru-RU" dirty="0"/>
              <a:t>: лист А4, карандаши.</a:t>
            </a:r>
          </a:p>
          <a:p>
            <a:r>
              <a:rPr lang="ru-RU" b="1" dirty="0"/>
              <a:t>Ход игры</a:t>
            </a:r>
            <a:r>
              <a:rPr lang="ru-RU" dirty="0"/>
              <a:t>: Разбейтесь на пары и сядьте за стол рядом с партнёром. Теперь вы одна команда, которая должна нарисовать картину. Вам даётся один только карандаш. Вы должны по очереди рисовать одну картину, передавая, друг другу карандаш. В этой игре есть такое правило – нельзя разговаривать во время рисования. На рисунок вам отводится 5 минут.</a:t>
            </a:r>
          </a:p>
          <a:p>
            <a:pPr lvl="0"/>
            <a:r>
              <a:rPr lang="ru-RU" dirty="0"/>
              <a:t>Что ты нарисовал, работая в паре?</a:t>
            </a:r>
          </a:p>
          <a:p>
            <a:pPr lvl="0"/>
            <a:r>
              <a:rPr lang="ru-RU" dirty="0"/>
              <a:t>Сложно ли вам было рисовать молча?</a:t>
            </a:r>
          </a:p>
          <a:p>
            <a:pPr lvl="0"/>
            <a:r>
              <a:rPr lang="ru-RU" dirty="0"/>
              <a:t>Пришел ли ты к единому мнению со своим партнером</a:t>
            </a:r>
            <a:r>
              <a:rPr lang="ru-RU" dirty="0" smtClean="0"/>
              <a:t>?</a:t>
            </a:r>
            <a:endParaRPr lang="ru-RU" dirty="0"/>
          </a:p>
        </p:txBody>
      </p:sp>
      <p:sp>
        <p:nvSpPr>
          <p:cNvPr id="5" name="Прямоугольник 4"/>
          <p:cNvSpPr/>
          <p:nvPr/>
        </p:nvSpPr>
        <p:spPr>
          <a:xfrm>
            <a:off x="383846" y="5076056"/>
            <a:ext cx="5997481" cy="2585323"/>
          </a:xfrm>
          <a:prstGeom prst="rect">
            <a:avLst/>
          </a:prstGeom>
        </p:spPr>
        <p:txBody>
          <a:bodyPr wrap="square">
            <a:spAutoFit/>
          </a:bodyPr>
          <a:lstStyle/>
          <a:p>
            <a:r>
              <a:rPr lang="ru-RU" b="1" u="sng" dirty="0">
                <a:solidFill>
                  <a:srgbClr val="FF0000"/>
                </a:solidFill>
              </a:rPr>
              <a:t>Упражнение «Рисунок на мятой бумаге»</a:t>
            </a:r>
            <a:endParaRPr lang="ru-RU" b="1" dirty="0">
              <a:solidFill>
                <a:srgbClr val="FF0000"/>
              </a:solidFill>
            </a:endParaRPr>
          </a:p>
          <a:p>
            <a:r>
              <a:rPr lang="ru-RU" b="1" dirty="0"/>
              <a:t>Цель:</a:t>
            </a:r>
            <a:r>
              <a:rPr lang="ru-RU" dirty="0"/>
              <a:t> развивать воображение, мелкую моторику рук, снимать эмоциональное напряжение.</a:t>
            </a:r>
          </a:p>
          <a:p>
            <a:r>
              <a:rPr lang="ru-RU" dirty="0"/>
              <a:t>Используйте в качестве основы для рисунка мятую бумагу. Предварительно изомните её хорошенько и настройтесь на работу. Рисовать при этом можно красками или карандашами (мелом), можно оборвать края рисунка, оформив его в виде овала, круга и т.д.</a:t>
            </a:r>
          </a:p>
          <a:p>
            <a:r>
              <a:rPr lang="ru-RU" dirty="0"/>
              <a:t> </a:t>
            </a:r>
          </a:p>
        </p:txBody>
      </p:sp>
    </p:spTree>
    <p:extLst>
      <p:ext uri="{BB962C8B-B14F-4D97-AF65-F5344CB8AC3E}">
        <p14:creationId xmlns:p14="http://schemas.microsoft.com/office/powerpoint/2010/main" val="28613125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Картинки по запросу рамк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858000" cy="449999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descr="Картинки по запросу рамк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677520"/>
            <a:ext cx="6858000" cy="446648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620688" y="529674"/>
            <a:ext cx="5472608" cy="2308324"/>
          </a:xfrm>
          <a:prstGeom prst="rect">
            <a:avLst/>
          </a:prstGeom>
        </p:spPr>
        <p:txBody>
          <a:bodyPr wrap="square">
            <a:spAutoFit/>
          </a:bodyPr>
          <a:lstStyle/>
          <a:p>
            <a:r>
              <a:rPr lang="ru-RU" b="1" u="sng" dirty="0">
                <a:solidFill>
                  <a:srgbClr val="FF0000"/>
                </a:solidFill>
              </a:rPr>
              <a:t>Упражнение «Чернильные пятна и бабочки»</a:t>
            </a:r>
            <a:endParaRPr lang="ru-RU" b="1" dirty="0">
              <a:solidFill>
                <a:srgbClr val="FF0000"/>
              </a:solidFill>
            </a:endParaRPr>
          </a:p>
          <a:p>
            <a:r>
              <a:rPr lang="ru-RU" b="1" dirty="0"/>
              <a:t>Цель:</a:t>
            </a:r>
            <a:r>
              <a:rPr lang="ru-RU" dirty="0"/>
              <a:t> развивать воображение, мелкую моторику рук, снимать эмоциональное напряжение.</a:t>
            </a:r>
          </a:p>
          <a:p>
            <a:r>
              <a:rPr lang="ru-RU" dirty="0"/>
              <a:t>Капните чернилами на тонкую бумагу и сверните лист трубочкой или сложите пополам, разверните лист и преобразуйте увиденный образ. Обсудите результаты работы в группе, найдите наиболее понравившиеся вам изображения других участников.</a:t>
            </a:r>
          </a:p>
        </p:txBody>
      </p:sp>
      <p:sp>
        <p:nvSpPr>
          <p:cNvPr id="5" name="Прямоугольник 4"/>
          <p:cNvSpPr/>
          <p:nvPr/>
        </p:nvSpPr>
        <p:spPr>
          <a:xfrm>
            <a:off x="476672" y="5148064"/>
            <a:ext cx="6048672" cy="2862322"/>
          </a:xfrm>
          <a:prstGeom prst="rect">
            <a:avLst/>
          </a:prstGeom>
        </p:spPr>
        <p:txBody>
          <a:bodyPr wrap="square">
            <a:spAutoFit/>
          </a:bodyPr>
          <a:lstStyle/>
          <a:p>
            <a:r>
              <a:rPr lang="ru-RU" b="1" u="sng" dirty="0" smtClean="0">
                <a:solidFill>
                  <a:srgbClr val="FF0000"/>
                </a:solidFill>
              </a:rPr>
              <a:t>Упражнение «Раздувания </a:t>
            </a:r>
            <a:r>
              <a:rPr lang="ru-RU" b="1" u="sng" dirty="0">
                <a:solidFill>
                  <a:srgbClr val="FF0000"/>
                </a:solidFill>
              </a:rPr>
              <a:t>краски»</a:t>
            </a:r>
            <a:endParaRPr lang="ru-RU" b="1" dirty="0">
              <a:solidFill>
                <a:srgbClr val="FF0000"/>
              </a:solidFill>
            </a:endParaRPr>
          </a:p>
          <a:p>
            <a:r>
              <a:rPr lang="ru-RU" b="1" dirty="0"/>
              <a:t>Цель:</a:t>
            </a:r>
            <a:r>
              <a:rPr lang="ru-RU" dirty="0"/>
              <a:t> развивать воображение, мелкую моторику рук, снимать эмоциональное напряжение.</a:t>
            </a:r>
          </a:p>
          <a:p>
            <a:r>
              <a:rPr lang="ru-RU" dirty="0"/>
              <a:t>Нанесите на лист бумаги водорастворимую краску с большим количеством воды, используйте различные сочетания цветов, в самом конце работы раздуйте через тонкую трубочку цветовые пятна, образуя капельки, разбрызгивания и смешения цветов в причудливые каракули и кляксы; постарайтесь увидеть образ и развейте его.</a:t>
            </a:r>
          </a:p>
        </p:txBody>
      </p:sp>
    </p:spTree>
    <p:extLst>
      <p:ext uri="{BB962C8B-B14F-4D97-AF65-F5344CB8AC3E}">
        <p14:creationId xmlns:p14="http://schemas.microsoft.com/office/powerpoint/2010/main" val="28613125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Картинки по запросу рамк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858000" cy="449999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descr="Картинки по запросу рамк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677520"/>
            <a:ext cx="6858000" cy="446648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548680" y="395536"/>
            <a:ext cx="5760640" cy="2862322"/>
          </a:xfrm>
          <a:prstGeom prst="rect">
            <a:avLst/>
          </a:prstGeom>
        </p:spPr>
        <p:txBody>
          <a:bodyPr wrap="square">
            <a:spAutoFit/>
          </a:bodyPr>
          <a:lstStyle/>
          <a:p>
            <a:r>
              <a:rPr lang="ru-RU" b="1" u="sng" dirty="0">
                <a:solidFill>
                  <a:srgbClr val="FF0000"/>
                </a:solidFill>
              </a:rPr>
              <a:t>Упражнение «Рисунок угольными мелками»</a:t>
            </a:r>
            <a:endParaRPr lang="ru-RU" b="1" dirty="0">
              <a:solidFill>
                <a:srgbClr val="FF0000"/>
              </a:solidFill>
            </a:endParaRPr>
          </a:p>
          <a:p>
            <a:r>
              <a:rPr lang="ru-RU" b="1" dirty="0"/>
              <a:t>Цель:</a:t>
            </a:r>
            <a:r>
              <a:rPr lang="ru-RU" dirty="0"/>
              <a:t> развивать воображение, мелкую моторику рук, снимать эмоциональное напряжение.</a:t>
            </a:r>
          </a:p>
          <a:p>
            <a:r>
              <a:rPr lang="ru-RU" dirty="0"/>
              <a:t>Для создания изображения используйте угольные мелки, используя все возможности этого изобразительного материала. Можно использовать для работы большие форматы бумаги. Используйте уголь вместе с цветными карандашами или восковыми мелками. Обсудите ощущения и чувства, возникающие во время работы и её результаты.</a:t>
            </a:r>
          </a:p>
        </p:txBody>
      </p:sp>
      <p:sp>
        <p:nvSpPr>
          <p:cNvPr id="5" name="Прямоугольник 4"/>
          <p:cNvSpPr/>
          <p:nvPr/>
        </p:nvSpPr>
        <p:spPr>
          <a:xfrm>
            <a:off x="764704" y="5202600"/>
            <a:ext cx="5544616" cy="2308324"/>
          </a:xfrm>
          <a:prstGeom prst="rect">
            <a:avLst/>
          </a:prstGeom>
        </p:spPr>
        <p:txBody>
          <a:bodyPr wrap="square">
            <a:spAutoFit/>
          </a:bodyPr>
          <a:lstStyle/>
          <a:p>
            <a:r>
              <a:rPr lang="ru-RU" b="1" u="sng" dirty="0">
                <a:solidFill>
                  <a:srgbClr val="FF0000"/>
                </a:solidFill>
              </a:rPr>
              <a:t>Упражнение «Рисуем настроение»</a:t>
            </a:r>
            <a:endParaRPr lang="ru-RU" b="1" dirty="0">
              <a:solidFill>
                <a:srgbClr val="FF0000"/>
              </a:solidFill>
            </a:endParaRPr>
          </a:p>
          <a:p>
            <a:r>
              <a:rPr lang="ru-RU" b="1" dirty="0"/>
              <a:t>Цель</a:t>
            </a:r>
            <a:r>
              <a:rPr lang="ru-RU" dirty="0"/>
              <a:t>: Развитие </a:t>
            </a:r>
            <a:r>
              <a:rPr lang="ru-RU" dirty="0" err="1"/>
              <a:t>эмпатии</a:t>
            </a:r>
            <a:r>
              <a:rPr lang="ru-RU" dirty="0"/>
              <a:t>.</a:t>
            </a:r>
          </a:p>
          <a:p>
            <a:r>
              <a:rPr lang="ru-RU" b="1" dirty="0"/>
              <a:t>Материал</a:t>
            </a:r>
            <a:r>
              <a:rPr lang="ru-RU" dirty="0"/>
              <a:t>: Краски, бумага.</a:t>
            </a:r>
          </a:p>
          <a:p>
            <a:r>
              <a:rPr lang="ru-RU" b="1" dirty="0"/>
              <a:t>Проведение</a:t>
            </a:r>
            <a:r>
              <a:rPr lang="ru-RU" dirty="0"/>
              <a:t>: Рисуем красками различные настроения (грустное, веселое, радостное и т.д.). Обсуждаем с детьми, от чего зависит настроение, как выглядит человек, когда у него хорошее настроение, грустное и т.д.</a:t>
            </a:r>
          </a:p>
        </p:txBody>
      </p:sp>
    </p:spTree>
    <p:extLst>
      <p:ext uri="{BB962C8B-B14F-4D97-AF65-F5344CB8AC3E}">
        <p14:creationId xmlns:p14="http://schemas.microsoft.com/office/powerpoint/2010/main" val="28613125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Картинки по запросу рамк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858000" cy="449999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descr="Картинки по запросу рамк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677520"/>
            <a:ext cx="6858000" cy="446648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548680" y="395536"/>
            <a:ext cx="5688632" cy="3139321"/>
          </a:xfrm>
          <a:prstGeom prst="rect">
            <a:avLst/>
          </a:prstGeom>
        </p:spPr>
        <p:txBody>
          <a:bodyPr wrap="square">
            <a:spAutoFit/>
          </a:bodyPr>
          <a:lstStyle/>
          <a:p>
            <a:r>
              <a:rPr lang="ru-RU" b="1" u="sng" dirty="0">
                <a:solidFill>
                  <a:srgbClr val="FF0000"/>
                </a:solidFill>
              </a:rPr>
              <a:t>Упражнение «Рисование под музыку»</a:t>
            </a:r>
            <a:endParaRPr lang="ru-RU" b="1" dirty="0">
              <a:solidFill>
                <a:srgbClr val="FF0000"/>
              </a:solidFill>
            </a:endParaRPr>
          </a:p>
          <a:p>
            <a:r>
              <a:rPr lang="ru-RU" b="1" dirty="0"/>
              <a:t>Цель</a:t>
            </a:r>
            <a:r>
              <a:rPr lang="ru-RU" dirty="0"/>
              <a:t>: Снятие эмоционального напряжения.</a:t>
            </a:r>
          </a:p>
          <a:p>
            <a:r>
              <a:rPr lang="ru-RU" b="1" dirty="0"/>
              <a:t>Материал</a:t>
            </a:r>
            <a:r>
              <a:rPr lang="ru-RU" dirty="0"/>
              <a:t>: Краски акварельные или гуашевые, широкие кисти, бумага, аудиокассета Вивальди «Времена года».</a:t>
            </a:r>
          </a:p>
          <a:p>
            <a:r>
              <a:rPr lang="ru-RU" b="1" dirty="0"/>
              <a:t>Проведение</a:t>
            </a:r>
            <a:r>
              <a:rPr lang="ru-RU" dirty="0"/>
              <a:t>: Рисование под музыку Вивальди «Времена года» большими мазками.</a:t>
            </a:r>
          </a:p>
          <a:p>
            <a:pPr lvl="0"/>
            <a:r>
              <a:rPr lang="ru-RU" dirty="0"/>
              <a:t>Лето – красные мазки (ягоды)</a:t>
            </a:r>
          </a:p>
          <a:p>
            <a:pPr lvl="0"/>
            <a:r>
              <a:rPr lang="ru-RU" dirty="0"/>
              <a:t>Осень – желтые и оранжевые (листья)</a:t>
            </a:r>
          </a:p>
          <a:p>
            <a:pPr lvl="0"/>
            <a:r>
              <a:rPr lang="ru-RU" dirty="0"/>
              <a:t>Зима – голубые (снег)</a:t>
            </a:r>
          </a:p>
          <a:p>
            <a:pPr lvl="0"/>
            <a:r>
              <a:rPr lang="ru-RU" dirty="0"/>
              <a:t>Весна – зеленые (листья)</a:t>
            </a:r>
          </a:p>
        </p:txBody>
      </p:sp>
      <p:sp>
        <p:nvSpPr>
          <p:cNvPr id="5" name="Прямоугольник 4"/>
          <p:cNvSpPr/>
          <p:nvPr/>
        </p:nvSpPr>
        <p:spPr>
          <a:xfrm>
            <a:off x="404664" y="5202600"/>
            <a:ext cx="5832648" cy="2031325"/>
          </a:xfrm>
          <a:prstGeom prst="rect">
            <a:avLst/>
          </a:prstGeom>
        </p:spPr>
        <p:txBody>
          <a:bodyPr wrap="square">
            <a:spAutoFit/>
          </a:bodyPr>
          <a:lstStyle/>
          <a:p>
            <a:r>
              <a:rPr lang="ru-RU" b="1" u="sng" dirty="0">
                <a:solidFill>
                  <a:srgbClr val="FF0000"/>
                </a:solidFill>
              </a:rPr>
              <a:t>Упражнение «Рисунок пальцами»</a:t>
            </a:r>
            <a:endParaRPr lang="ru-RU" b="1" dirty="0">
              <a:solidFill>
                <a:srgbClr val="FF0000"/>
              </a:solidFill>
            </a:endParaRPr>
          </a:p>
          <a:p>
            <a:r>
              <a:rPr lang="ru-RU" b="1" dirty="0"/>
              <a:t>Цель</a:t>
            </a:r>
            <a:r>
              <a:rPr lang="ru-RU" dirty="0"/>
              <a:t>: развивать воображение, коммуникативные навыки, </a:t>
            </a:r>
            <a:r>
              <a:rPr lang="ru-RU" dirty="0" err="1"/>
              <a:t>эмпатию</a:t>
            </a:r>
            <a:r>
              <a:rPr lang="ru-RU" dirty="0"/>
              <a:t>.</a:t>
            </a:r>
          </a:p>
          <a:p>
            <a:r>
              <a:rPr lang="ru-RU" dirty="0"/>
              <a:t>Двое или несколько ребят становятся напротив друг друга и поочередно «рисуют» в воздухе различные предметы, животных, машины. Соперники должны угадать и назвать «рисунок».</a:t>
            </a:r>
          </a:p>
        </p:txBody>
      </p:sp>
    </p:spTree>
    <p:extLst>
      <p:ext uri="{BB962C8B-B14F-4D97-AF65-F5344CB8AC3E}">
        <p14:creationId xmlns:p14="http://schemas.microsoft.com/office/powerpoint/2010/main" val="11770076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Картинки по запросу рамк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858000" cy="914400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476672" y="1259632"/>
            <a:ext cx="6192688" cy="4801314"/>
          </a:xfrm>
          <a:prstGeom prst="rect">
            <a:avLst/>
          </a:prstGeom>
        </p:spPr>
        <p:txBody>
          <a:bodyPr wrap="square">
            <a:spAutoFit/>
          </a:bodyPr>
          <a:lstStyle/>
          <a:p>
            <a:r>
              <a:rPr lang="ru-RU" b="1" u="sng" dirty="0">
                <a:solidFill>
                  <a:srgbClr val="FF0000"/>
                </a:solidFill>
              </a:rPr>
              <a:t>Упражнение «Нарисуй свою </a:t>
            </a:r>
            <a:r>
              <a:rPr lang="ru-RU" b="1" u="sng" dirty="0" err="1">
                <a:solidFill>
                  <a:srgbClr val="FF0000"/>
                </a:solidFill>
              </a:rPr>
              <a:t>мандалу</a:t>
            </a:r>
            <a:r>
              <a:rPr lang="ru-RU" b="1" u="sng" dirty="0">
                <a:solidFill>
                  <a:srgbClr val="FF0000"/>
                </a:solidFill>
              </a:rPr>
              <a:t>»</a:t>
            </a:r>
            <a:endParaRPr lang="ru-RU" b="1" dirty="0">
              <a:solidFill>
                <a:srgbClr val="FF0000"/>
              </a:solidFill>
            </a:endParaRPr>
          </a:p>
          <a:p>
            <a:r>
              <a:rPr lang="ru-RU" b="1" dirty="0"/>
              <a:t>Цель</a:t>
            </a:r>
            <a:r>
              <a:rPr lang="ru-RU" dirty="0"/>
              <a:t>: снятие стресса, усталости, напряжения или внутреннего конфликта.</a:t>
            </a:r>
          </a:p>
          <a:p>
            <a:r>
              <a:rPr lang="ru-RU" dirty="0"/>
              <a:t>Нарисуйте простым карандашом круг диаметром, соответствующим размеру вашей головы. До края листа должно оставаться не меньше 3 см. Найдите в круге центральную точку, которая вызывала бы у вас ощущение равновесия. Это поможет вам достичь устойчивого состояния. Вспомните про те природные формы, которые растут и развиваются из центра, например, про цветы, снежинки или морские раковины. Вы являетесь частью природы, и поэтому у вас тоже есть некий центр, из которого вы можете расти и развиваться. Начните рисовать с этого центра – вашего центра – изображая определенную фигуру того или иного цвета, и пусть композиция вашего рисунка выстраивается сама собой, как бы без вашего непосредственного участия.  </a:t>
            </a:r>
          </a:p>
        </p:txBody>
      </p:sp>
    </p:spTree>
    <p:extLst>
      <p:ext uri="{BB962C8B-B14F-4D97-AF65-F5344CB8AC3E}">
        <p14:creationId xmlns:p14="http://schemas.microsoft.com/office/powerpoint/2010/main" val="11770076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Картинки по запросу рамк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49" y="0"/>
            <a:ext cx="6858000" cy="449999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descr="Картинки по запросу рамк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8640" y="4722169"/>
            <a:ext cx="6858000" cy="4466480"/>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476672" y="395536"/>
            <a:ext cx="5904656" cy="2585323"/>
          </a:xfrm>
          <a:prstGeom prst="rect">
            <a:avLst/>
          </a:prstGeom>
        </p:spPr>
        <p:txBody>
          <a:bodyPr wrap="square">
            <a:spAutoFit/>
          </a:bodyPr>
          <a:lstStyle/>
          <a:p>
            <a:r>
              <a:rPr lang="ru-RU" b="1" u="sng" dirty="0">
                <a:solidFill>
                  <a:srgbClr val="FF0000"/>
                </a:solidFill>
              </a:rPr>
              <a:t>Упражнение «Радуга»</a:t>
            </a:r>
            <a:endParaRPr lang="ru-RU" b="1" dirty="0">
              <a:solidFill>
                <a:srgbClr val="FF0000"/>
              </a:solidFill>
            </a:endParaRPr>
          </a:p>
          <a:p>
            <a:r>
              <a:rPr lang="ru-RU" b="1" dirty="0"/>
              <a:t>Цель</a:t>
            </a:r>
            <a:r>
              <a:rPr lang="ru-RU" dirty="0"/>
              <a:t>: Развитие эмоционального мира. Развитие навыков коммуникации.</a:t>
            </a:r>
          </a:p>
          <a:p>
            <a:r>
              <a:rPr lang="ru-RU" b="1" dirty="0"/>
              <a:t>Материал</a:t>
            </a:r>
            <a:r>
              <a:rPr lang="ru-RU" dirty="0"/>
              <a:t>: Ватман, краски, кисти.</a:t>
            </a:r>
          </a:p>
          <a:p>
            <a:r>
              <a:rPr lang="ru-RU" b="1" dirty="0"/>
              <a:t>Проведение</a:t>
            </a:r>
            <a:r>
              <a:rPr lang="ru-RU" dirty="0"/>
              <a:t>: Детям рассказывается о последовательности цветов радуги. На большом листе ватмана они по очереди каждый рисует одну полоску радуги. Когда все дети нарисуют по полоске рисунок можно украсить цветами, деревьями, птицами и т.д.</a:t>
            </a:r>
          </a:p>
        </p:txBody>
      </p:sp>
      <p:sp>
        <p:nvSpPr>
          <p:cNvPr id="7" name="Прямоугольник 6"/>
          <p:cNvSpPr/>
          <p:nvPr/>
        </p:nvSpPr>
        <p:spPr>
          <a:xfrm>
            <a:off x="476672" y="5004048"/>
            <a:ext cx="6345324" cy="4524315"/>
          </a:xfrm>
          <a:prstGeom prst="rect">
            <a:avLst/>
          </a:prstGeom>
        </p:spPr>
        <p:txBody>
          <a:bodyPr wrap="square">
            <a:spAutoFit/>
          </a:bodyPr>
          <a:lstStyle/>
          <a:p>
            <a:r>
              <a:rPr lang="ru-RU" b="1" u="sng" dirty="0">
                <a:solidFill>
                  <a:srgbClr val="FF0000"/>
                </a:solidFill>
              </a:rPr>
              <a:t>Упражнение «Групповое рисование по кругу»</a:t>
            </a:r>
            <a:endParaRPr lang="ru-RU" b="1" dirty="0">
              <a:solidFill>
                <a:srgbClr val="FF0000"/>
              </a:solidFill>
            </a:endParaRPr>
          </a:p>
          <a:p>
            <a:r>
              <a:rPr lang="ru-RU" b="1" dirty="0"/>
              <a:t>Цель</a:t>
            </a:r>
            <a:r>
              <a:rPr lang="ru-RU" dirty="0"/>
              <a:t>: Развитие </a:t>
            </a:r>
            <a:r>
              <a:rPr lang="ru-RU" dirty="0" err="1"/>
              <a:t>эмпатии</a:t>
            </a:r>
            <a:r>
              <a:rPr lang="ru-RU" dirty="0"/>
              <a:t>, доброжелательного отношения друг к другу.</a:t>
            </a:r>
          </a:p>
          <a:p>
            <a:r>
              <a:rPr lang="ru-RU" b="1" dirty="0"/>
              <a:t>Материал</a:t>
            </a:r>
            <a:r>
              <a:rPr lang="ru-RU" dirty="0"/>
              <a:t>: Бумага, карандаши.</a:t>
            </a:r>
          </a:p>
          <a:p>
            <a:r>
              <a:rPr lang="ru-RU" b="1" dirty="0"/>
              <a:t>Проведение</a:t>
            </a:r>
            <a:r>
              <a:rPr lang="ru-RU" dirty="0"/>
              <a:t>: На листе бумаги необходимо нарисовать незатейливую картинку или просто цветовые пятна, а затем передать эстафету следующему участнику для продолжения рисунка. В итоге каждый рисунок возвращается к своему первому автору. После выполнения этого задания обсуждается первоначальный замысел. Участники рассказывают о своих чувствах. Коллективные рисунки можно прикрепить к стене: создается своеобразная выставка, которая какое-то время будет напоминать группе о коллективной работе в «чужом пространстве».</a:t>
            </a:r>
          </a:p>
          <a:p>
            <a:r>
              <a:rPr lang="ru-RU" dirty="0" smtClean="0"/>
              <a:t>.</a:t>
            </a:r>
            <a:endParaRPr lang="ru-RU" dirty="0"/>
          </a:p>
          <a:p>
            <a:r>
              <a:rPr lang="ru-RU" dirty="0"/>
              <a:t> </a:t>
            </a:r>
          </a:p>
        </p:txBody>
      </p:sp>
    </p:spTree>
    <p:extLst>
      <p:ext uri="{BB962C8B-B14F-4D97-AF65-F5344CB8AC3E}">
        <p14:creationId xmlns:p14="http://schemas.microsoft.com/office/powerpoint/2010/main" val="26464485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Картинки по запросу рамк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858000" cy="449999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descr="Картинки по запросу рамк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677520"/>
            <a:ext cx="6858000" cy="446648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1340768" y="541836"/>
            <a:ext cx="4752528" cy="2862322"/>
          </a:xfrm>
          <a:prstGeom prst="rect">
            <a:avLst/>
          </a:prstGeom>
        </p:spPr>
        <p:txBody>
          <a:bodyPr wrap="square">
            <a:spAutoFit/>
          </a:bodyPr>
          <a:lstStyle/>
          <a:p>
            <a:r>
              <a:rPr lang="ru-RU" b="1" dirty="0">
                <a:solidFill>
                  <a:srgbClr val="FF0000"/>
                </a:solidFill>
              </a:rPr>
              <a:t>Упражнение</a:t>
            </a:r>
            <a:r>
              <a:rPr lang="ru-RU" dirty="0"/>
              <a:t> </a:t>
            </a:r>
            <a:r>
              <a:rPr lang="ru-RU" i="1" dirty="0">
                <a:solidFill>
                  <a:srgbClr val="FF0000"/>
                </a:solidFill>
              </a:rPr>
              <a:t>«Комплименты»</a:t>
            </a:r>
            <a:r>
              <a:rPr lang="ru-RU" i="1" dirty="0"/>
              <a:t>(игровая терапия)</a:t>
            </a:r>
            <a:endParaRPr lang="ru-RU" dirty="0"/>
          </a:p>
          <a:p>
            <a:r>
              <a:rPr lang="ru-RU" u="sng" dirty="0"/>
              <a:t>Цель</a:t>
            </a:r>
            <a:r>
              <a:rPr lang="ru-RU" dirty="0"/>
              <a:t>: создание позитивного настроения, положительного микроклимата в группе.</a:t>
            </a:r>
          </a:p>
          <a:p>
            <a:r>
              <a:rPr lang="ru-RU" u="sng" dirty="0"/>
              <a:t>Материал</a:t>
            </a:r>
            <a:r>
              <a:rPr lang="ru-RU" dirty="0"/>
              <a:t>: мяч.</a:t>
            </a:r>
          </a:p>
          <a:p>
            <a:r>
              <a:rPr lang="ru-RU" dirty="0"/>
              <a:t>Ход. Педагог предлагает участникам встать в круг. Игроки передают друг другу мяч, при этом говоря своему соседу, справа комплимент, хвалят его, замечают его достоинства.</a:t>
            </a:r>
          </a:p>
        </p:txBody>
      </p:sp>
      <p:sp>
        <p:nvSpPr>
          <p:cNvPr id="6" name="Прямоугольник 5"/>
          <p:cNvSpPr/>
          <p:nvPr/>
        </p:nvSpPr>
        <p:spPr>
          <a:xfrm>
            <a:off x="908720" y="5076056"/>
            <a:ext cx="5544616" cy="2585323"/>
          </a:xfrm>
          <a:prstGeom prst="rect">
            <a:avLst/>
          </a:prstGeom>
        </p:spPr>
        <p:txBody>
          <a:bodyPr wrap="square">
            <a:spAutoFit/>
          </a:bodyPr>
          <a:lstStyle/>
          <a:p>
            <a:r>
              <a:rPr lang="ru-RU" b="1" dirty="0">
                <a:solidFill>
                  <a:srgbClr val="FF0000"/>
                </a:solidFill>
              </a:rPr>
              <a:t>Упражнение </a:t>
            </a:r>
            <a:r>
              <a:rPr lang="ru-RU" b="1" i="1" dirty="0">
                <a:solidFill>
                  <a:srgbClr val="FF0000"/>
                </a:solidFill>
              </a:rPr>
              <a:t>«Рисунок в круге»</a:t>
            </a:r>
            <a:endParaRPr lang="ru-RU" b="1" dirty="0">
              <a:solidFill>
                <a:srgbClr val="FF0000"/>
              </a:solidFill>
            </a:endParaRPr>
          </a:p>
          <a:p>
            <a:r>
              <a:rPr lang="ru-RU" u="sng" dirty="0"/>
              <a:t>Цель</a:t>
            </a:r>
            <a:r>
              <a:rPr lang="ru-RU" dirty="0"/>
              <a:t>: развитие рефлексии, познание внутреннего мира ребенка. Детям раздаются вырезанные из бумаги круги и предлагается с двух сторон нарисовать рисунок на </a:t>
            </a:r>
            <a:r>
              <a:rPr lang="ru-RU" u="sng" dirty="0"/>
              <a:t>тему</a:t>
            </a:r>
            <a:r>
              <a:rPr lang="ru-RU" dirty="0"/>
              <a:t>: </a:t>
            </a:r>
            <a:r>
              <a:rPr lang="ru-RU" i="1" dirty="0"/>
              <a:t>«Добро и зло»</a:t>
            </a:r>
            <a:r>
              <a:rPr lang="ru-RU" dirty="0"/>
              <a:t>, </a:t>
            </a:r>
            <a:r>
              <a:rPr lang="ru-RU" i="1" dirty="0"/>
              <a:t>«Белое и черное»</a:t>
            </a:r>
            <a:r>
              <a:rPr lang="ru-RU" dirty="0"/>
              <a:t>, </a:t>
            </a:r>
            <a:r>
              <a:rPr lang="ru-RU" i="1" dirty="0"/>
              <a:t>«Радость и горе»</a:t>
            </a:r>
            <a:r>
              <a:rPr lang="ru-RU" dirty="0"/>
              <a:t>, </a:t>
            </a:r>
            <a:r>
              <a:rPr lang="ru-RU" i="1" dirty="0"/>
              <a:t>«День и ночь»</a:t>
            </a:r>
            <a:r>
              <a:rPr lang="ru-RU" dirty="0"/>
              <a:t>, </a:t>
            </a:r>
            <a:r>
              <a:rPr lang="ru-RU" i="1" dirty="0"/>
              <a:t>«Веселье и грусть»</a:t>
            </a:r>
            <a:r>
              <a:rPr lang="ru-RU" dirty="0"/>
              <a:t>. Можно пытаться увидеть в каракулях смысл, а можно просто водить карандашом по бумаге слушая своё тело.</a:t>
            </a:r>
          </a:p>
        </p:txBody>
      </p:sp>
    </p:spTree>
    <p:extLst>
      <p:ext uri="{BB962C8B-B14F-4D97-AF65-F5344CB8AC3E}">
        <p14:creationId xmlns:p14="http://schemas.microsoft.com/office/powerpoint/2010/main" val="269414619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Картинки по запросу рамк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858000" cy="914400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440668" y="1043608"/>
            <a:ext cx="5976664" cy="6740307"/>
          </a:xfrm>
          <a:prstGeom prst="rect">
            <a:avLst/>
          </a:prstGeom>
        </p:spPr>
        <p:txBody>
          <a:bodyPr wrap="square">
            <a:spAutoFit/>
          </a:bodyPr>
          <a:lstStyle/>
          <a:p>
            <a:r>
              <a:rPr lang="ru-RU" b="1" dirty="0" smtClean="0">
                <a:solidFill>
                  <a:srgbClr val="FF0000"/>
                </a:solidFill>
              </a:rPr>
              <a:t>Упражнение </a:t>
            </a:r>
            <a:r>
              <a:rPr lang="ru-RU" b="1" i="1" dirty="0" smtClean="0">
                <a:solidFill>
                  <a:srgbClr val="FF0000"/>
                </a:solidFill>
              </a:rPr>
              <a:t>«Прекрасный сад»</a:t>
            </a:r>
          </a:p>
          <a:p>
            <a:r>
              <a:rPr lang="ru-RU" i="1" dirty="0" smtClean="0"/>
              <a:t>(</a:t>
            </a:r>
            <a:r>
              <a:rPr lang="ru-RU" i="1" dirty="0" err="1" smtClean="0"/>
              <a:t>музыкотерапия,изотерапия</a:t>
            </a:r>
            <a:r>
              <a:rPr lang="ru-RU" i="1" dirty="0" smtClean="0"/>
              <a:t>)</a:t>
            </a:r>
            <a:endParaRPr lang="ru-RU" dirty="0" smtClean="0"/>
          </a:p>
          <a:p>
            <a:r>
              <a:rPr lang="ru-RU" u="sng" dirty="0" smtClean="0"/>
              <a:t>Цель</a:t>
            </a:r>
            <a:r>
              <a:rPr lang="ru-RU" dirty="0" smtClean="0"/>
              <a:t>: познание внутреннего мира ребенка, развитие воображения и эмоциональной сферы. Закройте глаза и представьте, что мы оказались в саду. Вообразите себя цветком. Если бы ты был растением то, каким? Какие были бы у тебя листья? Были бы у тебя шипы? А цветы? Какого цвета? Цветы, распустившиеся или просто бутоны? Как выглядит твой стебель и корни? Где ты растешь, и что тебя окружает вокруг? Кто-нибудь ухаживает за тобой? А теперь ты возвращаешься обратно. Открой глаза и когда будешь готов, нарисуй свой цветок. Не беспокойся о том, как ты нарисуешь, главное, чтобы ты мог описать свой цветок. Все изображают себя в виде какого-либо растения, реального или выдуманного. По желанию могут рассказать о своем рисунке. Затем они его вырезают и размещают на большом листе бумаги, формируя огромный красивый сад. Затем можно послушать музыку и изобразить свой цветок в танце. Аналогично выполняется упражнение </a:t>
            </a:r>
            <a:r>
              <a:rPr lang="ru-RU" i="1" dirty="0" smtClean="0"/>
              <a:t>«Страна зверей»</a:t>
            </a:r>
            <a:r>
              <a:rPr lang="ru-RU" dirty="0" smtClean="0"/>
              <a:t>. Детям предлагается вообразить себя каким-либо зверем, нарисовать. Рассказать об этом животном. С кем оно дружит, чего боится, о чем мечтает, чему радуется. Затем изобразить в танце придуманный образ</a:t>
            </a:r>
            <a:endParaRPr lang="ru-RU" dirty="0"/>
          </a:p>
        </p:txBody>
      </p:sp>
    </p:spTree>
    <p:extLst>
      <p:ext uri="{BB962C8B-B14F-4D97-AF65-F5344CB8AC3E}">
        <p14:creationId xmlns:p14="http://schemas.microsoft.com/office/powerpoint/2010/main" val="20272391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Картинки по запросу рамк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858000" cy="449999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descr="Картинки по запросу рамк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677520"/>
            <a:ext cx="6858000" cy="4466480"/>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1340768" y="339541"/>
            <a:ext cx="4824536" cy="2893100"/>
          </a:xfrm>
          <a:prstGeom prst="rect">
            <a:avLst/>
          </a:prstGeom>
        </p:spPr>
        <p:txBody>
          <a:bodyPr wrap="square">
            <a:spAutoFit/>
          </a:bodyPr>
          <a:lstStyle/>
          <a:p>
            <a:r>
              <a:rPr lang="ru-RU" sz="2000" b="1" dirty="0">
                <a:solidFill>
                  <a:srgbClr val="FF0000"/>
                </a:solidFill>
              </a:rPr>
              <a:t>Игра </a:t>
            </a:r>
            <a:r>
              <a:rPr lang="ru-RU" sz="2000" b="1" i="1" dirty="0">
                <a:solidFill>
                  <a:srgbClr val="FF0000"/>
                </a:solidFill>
              </a:rPr>
              <a:t>«Аплодисменты друг другу»</a:t>
            </a:r>
            <a:endParaRPr lang="ru-RU" sz="2000" b="1" dirty="0">
              <a:solidFill>
                <a:srgbClr val="FF0000"/>
              </a:solidFill>
            </a:endParaRPr>
          </a:p>
          <a:p>
            <a:r>
              <a:rPr lang="ru-RU" u="sng" dirty="0"/>
              <a:t>Цель</a:t>
            </a:r>
            <a:r>
              <a:rPr lang="ru-RU" dirty="0"/>
              <a:t>: снять напряжение и усталость, поблагодарить всех участников за работу.</a:t>
            </a:r>
          </a:p>
          <a:p>
            <a:r>
              <a:rPr lang="ru-RU" dirty="0"/>
              <a:t>Все участники сидят в кругу. Ведущий начинает хлопать в ладоши и смотрит на кого-то из участников. Они начинают хлопать вдвоем. Участник, на которого посмотрел ведущий, смотрит на другого участника, включая его в игру. Таким образом, начинают хлопать все участники.</a:t>
            </a:r>
          </a:p>
        </p:txBody>
      </p:sp>
      <p:sp>
        <p:nvSpPr>
          <p:cNvPr id="6" name="Прямоугольник 5"/>
          <p:cNvSpPr/>
          <p:nvPr/>
        </p:nvSpPr>
        <p:spPr>
          <a:xfrm>
            <a:off x="692696" y="5004048"/>
            <a:ext cx="5760640" cy="3139321"/>
          </a:xfrm>
          <a:prstGeom prst="rect">
            <a:avLst/>
          </a:prstGeom>
        </p:spPr>
        <p:txBody>
          <a:bodyPr wrap="square">
            <a:spAutoFit/>
          </a:bodyPr>
          <a:lstStyle/>
          <a:p>
            <a:r>
              <a:rPr lang="ru-RU" b="1" u="sng" dirty="0">
                <a:solidFill>
                  <a:srgbClr val="FF0000"/>
                </a:solidFill>
              </a:rPr>
              <a:t>Упражнение «Маски»</a:t>
            </a:r>
            <a:endParaRPr lang="ru-RU" dirty="0">
              <a:solidFill>
                <a:srgbClr val="FF0000"/>
              </a:solidFill>
            </a:endParaRPr>
          </a:p>
          <a:p>
            <a:r>
              <a:rPr lang="ru-RU" b="1" dirty="0"/>
              <a:t>Цель</a:t>
            </a:r>
            <a:r>
              <a:rPr lang="ru-RU" dirty="0"/>
              <a:t>: Самовыражение, самосознание. Работа с различными чувствами и состояниями. Развитие навыков, активного слушания, </a:t>
            </a:r>
            <a:r>
              <a:rPr lang="ru-RU" dirty="0" err="1"/>
              <a:t>эмпатии</a:t>
            </a:r>
            <a:r>
              <a:rPr lang="ru-RU" dirty="0"/>
              <a:t>, умения без оценочно относиться друг к другу. На заранее заготовленных трафаретах масок нарисовать те лица какими</a:t>
            </a:r>
          </a:p>
          <a:p>
            <a:r>
              <a:rPr lang="ru-RU" dirty="0"/>
              <a:t>Вы бываете и те лица, какими хотели бы быть. Рассказать историю от лица каждой маски. По окончании работы устроить выставку масок. Найти среди всех масок похожие друг на друга маски.</a:t>
            </a:r>
          </a:p>
        </p:txBody>
      </p:sp>
    </p:spTree>
    <p:extLst>
      <p:ext uri="{BB962C8B-B14F-4D97-AF65-F5344CB8AC3E}">
        <p14:creationId xmlns:p14="http://schemas.microsoft.com/office/powerpoint/2010/main" val="28613125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Картинки по запросу рамк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858000" cy="449999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descr="Картинки по запросу рамк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677520"/>
            <a:ext cx="6858000" cy="446648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476672" y="323528"/>
            <a:ext cx="5904656" cy="3416320"/>
          </a:xfrm>
          <a:prstGeom prst="rect">
            <a:avLst/>
          </a:prstGeom>
        </p:spPr>
        <p:txBody>
          <a:bodyPr wrap="square">
            <a:spAutoFit/>
          </a:bodyPr>
          <a:lstStyle/>
          <a:p>
            <a:r>
              <a:rPr lang="ru-RU" b="1" u="sng" dirty="0">
                <a:solidFill>
                  <a:srgbClr val="FF0000"/>
                </a:solidFill>
              </a:rPr>
              <a:t>Упражнение «Что такое мальчик? Что такое девочка?»</a:t>
            </a:r>
            <a:endParaRPr lang="ru-RU" b="1" dirty="0">
              <a:solidFill>
                <a:srgbClr val="FF0000"/>
              </a:solidFill>
            </a:endParaRPr>
          </a:p>
          <a:p>
            <a:r>
              <a:rPr lang="ru-RU" b="1" dirty="0"/>
              <a:t>Цель</a:t>
            </a:r>
            <a:r>
              <a:rPr lang="ru-RU" dirty="0"/>
              <a:t>: расширение представления о людях, социальном поведении людей.</a:t>
            </a:r>
          </a:p>
          <a:p>
            <a:r>
              <a:rPr lang="ru-RU" dirty="0"/>
              <a:t>Группа делится на подгруппы: взрослые и дети. Каждой группе дается задание – сделать совместный коллаж на тему: «Что такое мальчик? Что</a:t>
            </a:r>
          </a:p>
          <a:p>
            <a:r>
              <a:rPr lang="ru-RU" dirty="0"/>
              <a:t>такое девочка?». По окончании работы проводится совместное обсуждение. По окончании обсуждения обе группы объединяются и создают единый коллаж на эту же тему. Особое внимание уделяется тому, чтобы мнение каждой группы учитывалось при создании единой работы.</a:t>
            </a:r>
          </a:p>
        </p:txBody>
      </p:sp>
      <p:sp>
        <p:nvSpPr>
          <p:cNvPr id="5" name="Прямоугольник 4"/>
          <p:cNvSpPr/>
          <p:nvPr/>
        </p:nvSpPr>
        <p:spPr>
          <a:xfrm>
            <a:off x="605481" y="5292080"/>
            <a:ext cx="5760640" cy="2308324"/>
          </a:xfrm>
          <a:prstGeom prst="rect">
            <a:avLst/>
          </a:prstGeom>
        </p:spPr>
        <p:txBody>
          <a:bodyPr wrap="square">
            <a:spAutoFit/>
          </a:bodyPr>
          <a:lstStyle/>
          <a:p>
            <a:r>
              <a:rPr lang="ru-RU" b="1" u="sng" dirty="0">
                <a:solidFill>
                  <a:srgbClr val="FF0000"/>
                </a:solidFill>
              </a:rPr>
              <a:t>Упражнение «Рисование себя»</a:t>
            </a:r>
            <a:endParaRPr lang="ru-RU" b="1" dirty="0">
              <a:solidFill>
                <a:srgbClr val="FF0000"/>
              </a:solidFill>
            </a:endParaRPr>
          </a:p>
          <a:p>
            <a:r>
              <a:rPr lang="ru-RU" b="1" dirty="0"/>
              <a:t>Цель</a:t>
            </a:r>
            <a:r>
              <a:rPr lang="ru-RU" dirty="0"/>
              <a:t>: Самораскрытие, работа с образом «Я».</a:t>
            </a:r>
          </a:p>
          <a:p>
            <a:r>
              <a:rPr lang="ru-RU" dirty="0"/>
              <a:t>Нарисовать себя в виде растения, животного, схематично. Работы не подписываются. По окончании выполнения задания все работы вывешиваются на стенд и участники работ пытаются угадать, какая работа кому принадлежит. Делятся своими ощущениями и впечатлениями о работах.</a:t>
            </a:r>
          </a:p>
        </p:txBody>
      </p:sp>
    </p:spTree>
    <p:extLst>
      <p:ext uri="{BB962C8B-B14F-4D97-AF65-F5344CB8AC3E}">
        <p14:creationId xmlns:p14="http://schemas.microsoft.com/office/powerpoint/2010/main" val="28613125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Картинки по запросу рамк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858000" cy="9144000"/>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405940" y="1331640"/>
            <a:ext cx="6048672" cy="5632311"/>
          </a:xfrm>
          <a:prstGeom prst="rect">
            <a:avLst/>
          </a:prstGeom>
        </p:spPr>
        <p:txBody>
          <a:bodyPr wrap="square">
            <a:spAutoFit/>
          </a:bodyPr>
          <a:lstStyle/>
          <a:p>
            <a:r>
              <a:rPr lang="ru-RU" u="sng" dirty="0">
                <a:solidFill>
                  <a:srgbClr val="FF0000"/>
                </a:solidFill>
              </a:rPr>
              <a:t>Упражнение «Процарапывание»</a:t>
            </a:r>
            <a:endParaRPr lang="ru-RU" dirty="0">
              <a:solidFill>
                <a:srgbClr val="FF0000"/>
              </a:solidFill>
            </a:endParaRPr>
          </a:p>
          <a:p>
            <a:r>
              <a:rPr lang="ru-RU" b="1" dirty="0"/>
              <a:t>Цель:</a:t>
            </a:r>
            <a:r>
              <a:rPr lang="ru-RU" dirty="0"/>
              <a:t> развивать воображение, мелкую моторику рук, снимать эмоциональное напряжение.</a:t>
            </a:r>
          </a:p>
          <a:p>
            <a:r>
              <a:rPr lang="ru-RU" dirty="0"/>
              <a:t>Графическая работа на мыльной подкладке. Работа, выполненная таким образом, напоминает гравюру, так как создается линией разного направления длиной, плавностью и получается бархатистой за счет углубления процарапывания поверхности.</a:t>
            </a:r>
          </a:p>
          <a:p>
            <a:r>
              <a:rPr lang="ru-RU" b="1" dirty="0"/>
              <a:t>Материал</a:t>
            </a:r>
            <a:r>
              <a:rPr lang="ru-RU" dirty="0"/>
              <a:t>: лист бумаги, заранее приготовленный (лист бумаги сначала намыливают, затем покрывают гуашью, тушью или краской), ручка с пером звездочкой.</a:t>
            </a:r>
          </a:p>
          <a:p>
            <a:r>
              <a:rPr lang="ru-RU" dirty="0"/>
              <a:t>Графическая работа на восковой подкладке. Для выполнения этой работы необходимы кусочек стеариновой свечи, акварельные краски, тушь.</a:t>
            </a:r>
          </a:p>
          <a:p>
            <a:r>
              <a:rPr lang="ru-RU" dirty="0"/>
              <a:t>Красками делают рисунок или закрашивают лист сочетаниями различных тонов, в зависимости оттого, что вы задумали. Затем тщательно протирают кусочком свечи так, чтобы стеарином была покрыта вся плоскость листа. После чего тушью покрывают всю работу (весь лист). Иногда два раза. Процарапывают после высыхания.</a:t>
            </a:r>
          </a:p>
        </p:txBody>
      </p:sp>
    </p:spTree>
    <p:extLst>
      <p:ext uri="{BB962C8B-B14F-4D97-AF65-F5344CB8AC3E}">
        <p14:creationId xmlns:p14="http://schemas.microsoft.com/office/powerpoint/2010/main" val="37741600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Картинки по запросу рамк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858000" cy="449999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descr="Картинки по запросу рамк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677520"/>
            <a:ext cx="6858000" cy="446648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427644" y="395536"/>
            <a:ext cx="6192688" cy="3970318"/>
          </a:xfrm>
          <a:prstGeom prst="rect">
            <a:avLst/>
          </a:prstGeom>
        </p:spPr>
        <p:txBody>
          <a:bodyPr wrap="square">
            <a:spAutoFit/>
          </a:bodyPr>
          <a:lstStyle/>
          <a:p>
            <a:r>
              <a:rPr lang="ru-RU" b="1" u="sng" dirty="0">
                <a:solidFill>
                  <a:srgbClr val="FF0000"/>
                </a:solidFill>
              </a:rPr>
              <a:t>Упражнение «Соленые рисунки и зубная краска»</a:t>
            </a:r>
            <a:endParaRPr lang="ru-RU" b="1" dirty="0">
              <a:solidFill>
                <a:srgbClr val="FF0000"/>
              </a:solidFill>
            </a:endParaRPr>
          </a:p>
          <a:p>
            <a:r>
              <a:rPr lang="ru-RU" b="1" dirty="0"/>
              <a:t>Цель</a:t>
            </a:r>
            <a:r>
              <a:rPr lang="ru-RU" dirty="0"/>
              <a:t>: развивать воображение, мелкую моторику рук, снимать эмоциональное напряжение.</a:t>
            </a:r>
          </a:p>
          <a:p>
            <a:r>
              <a:rPr lang="ru-RU" dirty="0"/>
              <a:t>А что если порисовать клеем, а сверху на эти участки посыпать солью? Тогда получатся удивительные снежные картины. Они будут выглядеть более эффектно, если их выполнять на голубой, синей, розовой цветной бумаге. Можно создавать зимние пейзажи, еще одним способом, рисуя зубной пастой. Наметьте карандашом легкие контуры деревьев, домов, сугробов. Медленно выдавливая зубную пасту, пройдитесь ею по всем намеченным контурам. Такую работу надо обязательно высушить и лучше не складывать в папку вместе с другими рисунками.</a:t>
            </a:r>
          </a:p>
          <a:p>
            <a:r>
              <a:rPr lang="ru-RU" dirty="0"/>
              <a:t> </a:t>
            </a:r>
          </a:p>
        </p:txBody>
      </p:sp>
      <p:sp>
        <p:nvSpPr>
          <p:cNvPr id="5" name="Прямоугольник 4"/>
          <p:cNvSpPr/>
          <p:nvPr/>
        </p:nvSpPr>
        <p:spPr>
          <a:xfrm>
            <a:off x="530005" y="5064100"/>
            <a:ext cx="5904656" cy="2862322"/>
          </a:xfrm>
          <a:prstGeom prst="rect">
            <a:avLst/>
          </a:prstGeom>
        </p:spPr>
        <p:txBody>
          <a:bodyPr wrap="square">
            <a:spAutoFit/>
          </a:bodyPr>
          <a:lstStyle/>
          <a:p>
            <a:r>
              <a:rPr lang="ru-RU" b="1" u="sng" dirty="0">
                <a:solidFill>
                  <a:srgbClr val="FF0000"/>
                </a:solidFill>
              </a:rPr>
              <a:t>Упражнение «По сырому»</a:t>
            </a:r>
            <a:endParaRPr lang="ru-RU" b="1" dirty="0">
              <a:solidFill>
                <a:srgbClr val="FF0000"/>
              </a:solidFill>
            </a:endParaRPr>
          </a:p>
          <a:p>
            <a:r>
              <a:rPr lang="ru-RU" b="1" dirty="0"/>
              <a:t>Цель</a:t>
            </a:r>
            <a:r>
              <a:rPr lang="ru-RU" dirty="0"/>
              <a:t>: развивать воображение, мелкую моторику рук, снимать эмоциональное напряжение.</a:t>
            </a:r>
          </a:p>
          <a:p>
            <a:r>
              <a:rPr lang="ru-RU" dirty="0"/>
              <a:t>Рисунок тогда, получается, по сырому, когда в еще не засохший фон </a:t>
            </a:r>
            <a:r>
              <a:rPr lang="ru-RU" dirty="0" err="1"/>
              <a:t>вкрапывается</a:t>
            </a:r>
            <a:r>
              <a:rPr lang="ru-RU" dirty="0"/>
              <a:t> краска и разляпывается тампоном или широкой кистью.</a:t>
            </a:r>
          </a:p>
          <a:p>
            <a:r>
              <a:rPr lang="ru-RU" dirty="0"/>
              <a:t>Такой способ рисования помогает получить великолепные рассветы и закаты. Рисование животного, вернее его окраска, помогает достичь схожести с натурой. Объект получается, как бы пушистый. </a:t>
            </a:r>
          </a:p>
        </p:txBody>
      </p:sp>
    </p:spTree>
    <p:extLst>
      <p:ext uri="{BB962C8B-B14F-4D97-AF65-F5344CB8AC3E}">
        <p14:creationId xmlns:p14="http://schemas.microsoft.com/office/powerpoint/2010/main" val="28613125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Картинки по запросу рамк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858000" cy="449999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descr="Картинки по запросу рамк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677520"/>
            <a:ext cx="6858000" cy="446648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404664" y="323528"/>
            <a:ext cx="5976664" cy="3970318"/>
          </a:xfrm>
          <a:prstGeom prst="rect">
            <a:avLst/>
          </a:prstGeom>
        </p:spPr>
        <p:txBody>
          <a:bodyPr wrap="square">
            <a:spAutoFit/>
          </a:bodyPr>
          <a:lstStyle/>
          <a:p>
            <a:r>
              <a:rPr lang="ru-RU" b="1" u="sng" dirty="0">
                <a:solidFill>
                  <a:srgbClr val="FF0000"/>
                </a:solidFill>
              </a:rPr>
              <a:t>Упражнение «Набрызгивание»</a:t>
            </a:r>
            <a:endParaRPr lang="ru-RU" b="1" dirty="0">
              <a:solidFill>
                <a:srgbClr val="FF0000"/>
              </a:solidFill>
            </a:endParaRPr>
          </a:p>
          <a:p>
            <a:r>
              <a:rPr lang="ru-RU" b="1" dirty="0"/>
              <a:t>Цель: </a:t>
            </a:r>
            <a:r>
              <a:rPr lang="ru-RU" dirty="0"/>
              <a:t>развивать воображение, мелкую моторику рук, снимать эмоциональное напряжение.</a:t>
            </a:r>
          </a:p>
          <a:p>
            <a:r>
              <a:rPr lang="ru-RU" b="1" dirty="0"/>
              <a:t>Материал</a:t>
            </a:r>
            <a:r>
              <a:rPr lang="ru-RU" dirty="0"/>
              <a:t>: расческа обыкновенная, кисточка или зубная щетка, краски.</a:t>
            </a:r>
          </a:p>
          <a:p>
            <a:r>
              <a:rPr lang="ru-RU" dirty="0"/>
              <a:t>Используя в работе этот способ рисования, можно передать направление ветра – для этого необходимо стараться, чтобы брызги ложились в одном направлении на всем рисунке.</a:t>
            </a:r>
          </a:p>
          <a:p>
            <a:r>
              <a:rPr lang="ru-RU" dirty="0"/>
              <a:t>Ярко выразить сезонные изменения. Так, например, листья на осте желтеют, краснеют раньше, чем на березе или других лиственных деревьях. Они на ней желтые и зеленые и оранжевые. А поможет передать все это разноцветие способ набрызгивания.</a:t>
            </a:r>
          </a:p>
        </p:txBody>
      </p:sp>
      <p:sp>
        <p:nvSpPr>
          <p:cNvPr id="5" name="Прямоугольник 4"/>
          <p:cNvSpPr/>
          <p:nvPr/>
        </p:nvSpPr>
        <p:spPr>
          <a:xfrm>
            <a:off x="404664" y="5004048"/>
            <a:ext cx="6120680" cy="3416320"/>
          </a:xfrm>
          <a:prstGeom prst="rect">
            <a:avLst/>
          </a:prstGeom>
        </p:spPr>
        <p:txBody>
          <a:bodyPr wrap="square">
            <a:spAutoFit/>
          </a:bodyPr>
          <a:lstStyle/>
          <a:p>
            <a:r>
              <a:rPr lang="ru-RU" b="1" u="sng" dirty="0">
                <a:solidFill>
                  <a:srgbClr val="FF0000"/>
                </a:solidFill>
              </a:rPr>
              <a:t>Упражнение «Яичная мозаика»</a:t>
            </a:r>
            <a:endParaRPr lang="ru-RU" b="1" dirty="0">
              <a:solidFill>
                <a:srgbClr val="FF0000"/>
              </a:solidFill>
            </a:endParaRPr>
          </a:p>
          <a:p>
            <a:r>
              <a:rPr lang="ru-RU" b="1" dirty="0"/>
              <a:t>Цель</a:t>
            </a:r>
            <a:r>
              <a:rPr lang="ru-RU" dirty="0"/>
              <a:t>: развивать воображение, мелкую моторику рук, снимать эмоциональное напряжение.</a:t>
            </a:r>
          </a:p>
          <a:p>
            <a:r>
              <a:rPr lang="ru-RU" dirty="0"/>
              <a:t>После того как на Вашем кухонном столе останется яичная скорлупа, не выбрасывайте ее. Отделите от </a:t>
            </a:r>
            <a:r>
              <a:rPr lang="ru-RU" dirty="0" err="1"/>
              <a:t>пленочек</a:t>
            </a:r>
            <a:r>
              <a:rPr lang="ru-RU" dirty="0"/>
              <a:t>, вымойте, высушите и истолките. В нескольких стаканчиках разведите краску и положите туда измельченную скорлупу. Через 15 минут скорлупа выдавливается вилкой и раскладывается для просушки. Вот и готов материал для мозаики. Рисунок обозначьте карандашным контуром и предварительно смазав клеем поверхность, засыпьте ее, определенным цветом скорлупы.</a:t>
            </a:r>
          </a:p>
        </p:txBody>
      </p:sp>
    </p:spTree>
    <p:extLst>
      <p:ext uri="{BB962C8B-B14F-4D97-AF65-F5344CB8AC3E}">
        <p14:creationId xmlns:p14="http://schemas.microsoft.com/office/powerpoint/2010/main" val="28613125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Картинки по запросу рамк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858000" cy="449999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descr="Картинки по запросу рамк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677520"/>
            <a:ext cx="6858000" cy="446648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404664" y="323528"/>
            <a:ext cx="6048672" cy="3693319"/>
          </a:xfrm>
          <a:prstGeom prst="rect">
            <a:avLst/>
          </a:prstGeom>
        </p:spPr>
        <p:txBody>
          <a:bodyPr wrap="square">
            <a:spAutoFit/>
          </a:bodyPr>
          <a:lstStyle/>
          <a:p>
            <a:r>
              <a:rPr lang="ru-RU" b="1" u="sng" dirty="0">
                <a:solidFill>
                  <a:srgbClr val="FF0000"/>
                </a:solidFill>
              </a:rPr>
              <a:t>Упражнение «Монотипия»</a:t>
            </a:r>
            <a:endParaRPr lang="ru-RU" b="1" dirty="0">
              <a:solidFill>
                <a:srgbClr val="FF0000"/>
              </a:solidFill>
            </a:endParaRPr>
          </a:p>
          <a:p>
            <a:r>
              <a:rPr lang="ru-RU" b="1" dirty="0"/>
              <a:t>Цель</a:t>
            </a:r>
            <a:r>
              <a:rPr lang="ru-RU" dirty="0"/>
              <a:t>: Развивает творчество, фантазию.</a:t>
            </a:r>
          </a:p>
          <a:p>
            <a:r>
              <a:rPr lang="ru-RU" b="1" dirty="0"/>
              <a:t>Материал</a:t>
            </a:r>
            <a:r>
              <a:rPr lang="ru-RU" dirty="0"/>
              <a:t>: целлофан или стекло (размером с лист бумаги), краски любые, чистая вода, бумага.</a:t>
            </a:r>
          </a:p>
          <a:p>
            <a:r>
              <a:rPr lang="ru-RU" dirty="0"/>
              <a:t>Краска пятнами набрызгивается на стекло водой и кисточкой, разбрызгивается по стеклу. Затем прикладывается лист чистой бумаги и прижимается пальцами. В зависимости от пятен, от направления растирания – получаются различные изображения. Нельзя два раза – получить одно и то же изображение.</a:t>
            </a:r>
          </a:p>
          <a:p>
            <a:r>
              <a:rPr lang="ru-RU" dirty="0"/>
              <a:t>Этот способ можно использовать при </a:t>
            </a:r>
            <a:r>
              <a:rPr lang="ru-RU" dirty="0" err="1"/>
              <a:t>тонировании</a:t>
            </a:r>
            <a:r>
              <a:rPr lang="ru-RU" dirty="0"/>
              <a:t> бумаги для рисования лугов, пейзажей, фон можно получить одноцветный и разноцветный.</a:t>
            </a:r>
          </a:p>
        </p:txBody>
      </p:sp>
      <p:sp>
        <p:nvSpPr>
          <p:cNvPr id="5" name="Прямоугольник 4"/>
          <p:cNvSpPr/>
          <p:nvPr/>
        </p:nvSpPr>
        <p:spPr>
          <a:xfrm>
            <a:off x="404664" y="5004048"/>
            <a:ext cx="6048672" cy="3416320"/>
          </a:xfrm>
          <a:prstGeom prst="rect">
            <a:avLst/>
          </a:prstGeom>
        </p:spPr>
        <p:txBody>
          <a:bodyPr wrap="square">
            <a:spAutoFit/>
          </a:bodyPr>
          <a:lstStyle/>
          <a:p>
            <a:r>
              <a:rPr lang="ru-RU" b="1" u="sng" dirty="0">
                <a:solidFill>
                  <a:srgbClr val="FF0000"/>
                </a:solidFill>
              </a:rPr>
              <a:t>Упражнение «Невидимка. Рисование свечой»</a:t>
            </a:r>
            <a:endParaRPr lang="ru-RU" b="1" dirty="0">
              <a:solidFill>
                <a:srgbClr val="FF0000"/>
              </a:solidFill>
            </a:endParaRPr>
          </a:p>
          <a:p>
            <a:r>
              <a:rPr lang="ru-RU" b="1" dirty="0"/>
              <a:t>Цель: </a:t>
            </a:r>
            <a:r>
              <a:rPr lang="ru-RU" dirty="0"/>
              <a:t>развивать воображение, мелкую моторику рук, снимать эмоциональное напряжение.</a:t>
            </a:r>
          </a:p>
          <a:p>
            <a:r>
              <a:rPr lang="ru-RU" b="1" dirty="0"/>
              <a:t>Материал</a:t>
            </a:r>
            <a:r>
              <a:rPr lang="ru-RU" dirty="0"/>
              <a:t>: бумага, свечи восковые, парафиновые, акварель или краски. Гуашь для этого способа рисования не подходит, т.к. не обладает блеском. Можно использовать тушь.</a:t>
            </a:r>
          </a:p>
          <a:p>
            <a:r>
              <a:rPr lang="ru-RU" dirty="0"/>
              <a:t>Сначала дети рисуют свечой все, что желают изобразить на листе (или согласно теме) На листе получается волшебный рисунок, он есть, и его нет. Затем на лист наносится акварель способом размыва. В зависимости от того, что вы рисуете, акварель может сочетаться с тушью.</a:t>
            </a:r>
          </a:p>
        </p:txBody>
      </p:sp>
    </p:spTree>
    <p:extLst>
      <p:ext uri="{BB962C8B-B14F-4D97-AF65-F5344CB8AC3E}">
        <p14:creationId xmlns:p14="http://schemas.microsoft.com/office/powerpoint/2010/main" val="28613125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Картинки по запросу рамк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858000" cy="449999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descr="Картинки по запросу рамк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677520"/>
            <a:ext cx="6858000" cy="446648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411141" y="269923"/>
            <a:ext cx="6120680" cy="4247317"/>
          </a:xfrm>
          <a:prstGeom prst="rect">
            <a:avLst/>
          </a:prstGeom>
        </p:spPr>
        <p:txBody>
          <a:bodyPr wrap="square">
            <a:spAutoFit/>
          </a:bodyPr>
          <a:lstStyle/>
          <a:p>
            <a:r>
              <a:rPr lang="ru-RU" b="1" u="sng" dirty="0">
                <a:solidFill>
                  <a:srgbClr val="FF0000"/>
                </a:solidFill>
              </a:rPr>
              <a:t>Упражнение «Спонтанное рисование»</a:t>
            </a:r>
            <a:endParaRPr lang="ru-RU" b="1" dirty="0">
              <a:solidFill>
                <a:srgbClr val="FF0000"/>
              </a:solidFill>
            </a:endParaRPr>
          </a:p>
          <a:p>
            <a:r>
              <a:rPr lang="ru-RU" b="1" dirty="0"/>
              <a:t>Цель</a:t>
            </a:r>
            <a:r>
              <a:rPr lang="ru-RU" dirty="0"/>
              <a:t>: предоставить детям возможность осознать свои настоящие переживания, отреагировать свои чувства в отношении учителя.</a:t>
            </a:r>
          </a:p>
          <a:p>
            <a:r>
              <a:rPr lang="ru-RU" b="1" dirty="0"/>
              <a:t>Ход упражнения</a:t>
            </a:r>
            <a:r>
              <a:rPr lang="ru-RU" dirty="0"/>
              <a:t>: После чтения сказки детям предлагается нарисовать рисунок – кто что хочет. Ведущий помогает участникам группы осознать свои настоящие переживания, раскрыть свои перспективы в процессе обсуждения рисунков. Детям предлагаются вопросы на понимание и уточнение. Что ты нарисовал? А что это? Что понравилось и не понравилось в сказке? Какое место в сказке особенно запомнилось? Тяжело или легко было рисовать? Примечание: рисунки не интерпретируются, не сравниваются, итоги по рисункам не подводятся.</a:t>
            </a:r>
          </a:p>
          <a:p>
            <a:r>
              <a:rPr lang="ru-RU" dirty="0"/>
              <a:t> </a:t>
            </a:r>
          </a:p>
        </p:txBody>
      </p:sp>
      <p:sp>
        <p:nvSpPr>
          <p:cNvPr id="5" name="Прямоугольник 4"/>
          <p:cNvSpPr/>
          <p:nvPr/>
        </p:nvSpPr>
        <p:spPr>
          <a:xfrm>
            <a:off x="411141" y="4932040"/>
            <a:ext cx="6120680" cy="2862322"/>
          </a:xfrm>
          <a:prstGeom prst="rect">
            <a:avLst/>
          </a:prstGeom>
        </p:spPr>
        <p:txBody>
          <a:bodyPr wrap="square">
            <a:spAutoFit/>
          </a:bodyPr>
          <a:lstStyle/>
          <a:p>
            <a:r>
              <a:rPr lang="ru-RU" b="1" u="sng" dirty="0">
                <a:solidFill>
                  <a:srgbClr val="FF0000"/>
                </a:solidFill>
              </a:rPr>
              <a:t>Упражнение «Моя планета»</a:t>
            </a:r>
            <a:endParaRPr lang="ru-RU" b="1" dirty="0">
              <a:solidFill>
                <a:srgbClr val="FF0000"/>
              </a:solidFill>
            </a:endParaRPr>
          </a:p>
          <a:p>
            <a:r>
              <a:rPr lang="ru-RU" dirty="0"/>
              <a:t>Цель: развивать воображение, мелкую моторику рук, снимать эмоциональное напряжение.</a:t>
            </a:r>
          </a:p>
          <a:p>
            <a:r>
              <a:rPr lang="ru-RU" dirty="0"/>
              <a:t>Инструкция: «Закрой глаза и представь себе планету в космосе. Какая планета? Кто населяет эту планету? Легко ли до неё добраться? По каким законам на ней живут? чем занимаются жители? Как твою планету зовут? Нарисуй эту планету»</a:t>
            </a:r>
          </a:p>
          <a:p>
            <a:r>
              <a:rPr lang="ru-RU" dirty="0"/>
              <a:t>Дети выполняют рисунки, после чего проводится обсуждение работ</a:t>
            </a:r>
          </a:p>
        </p:txBody>
      </p:sp>
    </p:spTree>
    <p:extLst>
      <p:ext uri="{BB962C8B-B14F-4D97-AF65-F5344CB8AC3E}">
        <p14:creationId xmlns:p14="http://schemas.microsoft.com/office/powerpoint/2010/main" val="2861312593"/>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TotalTime>
  <Words>186</Words>
  <Application>Microsoft Office PowerPoint</Application>
  <PresentationFormat>Экран (4:3)</PresentationFormat>
  <Paragraphs>112</Paragraphs>
  <Slides>16</Slides>
  <Notes>0</Notes>
  <HiddenSlides>0</HiddenSlides>
  <MMClips>0</MMClips>
  <ScaleCrop>false</ScaleCrop>
  <HeadingPairs>
    <vt:vector size="6" baseType="variant">
      <vt:variant>
        <vt:lpstr>Использованные шрифты</vt:lpstr>
      </vt:variant>
      <vt:variant>
        <vt:i4>2</vt:i4>
      </vt:variant>
      <vt:variant>
        <vt:lpstr>Тема</vt:lpstr>
      </vt:variant>
      <vt:variant>
        <vt:i4>1</vt:i4>
      </vt:variant>
      <vt:variant>
        <vt:lpstr>Заголовки слайдов</vt:lpstr>
      </vt:variant>
      <vt:variant>
        <vt:i4>16</vt:i4>
      </vt:variant>
    </vt:vector>
  </HeadingPairs>
  <TitlesOfParts>
    <vt:vector size="19" baseType="lpstr">
      <vt:lpstr>Arial</vt:lpstr>
      <vt:lpstr>Calibri</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саша</dc:creator>
  <cp:lastModifiedBy>Наталья</cp:lastModifiedBy>
  <cp:revision>8</cp:revision>
  <dcterms:created xsi:type="dcterms:W3CDTF">2017-11-13T18:15:24Z</dcterms:created>
  <dcterms:modified xsi:type="dcterms:W3CDTF">2018-05-15T11:49:37Z</dcterms:modified>
</cp:coreProperties>
</file>